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46" r:id="rId4"/>
  </p:sldMasterIdLst>
  <p:sldIdLst>
    <p:sldId id="257" r:id="rId5"/>
    <p:sldId id="258" r:id="rId6"/>
    <p:sldId id="260" r:id="rId7"/>
    <p:sldId id="261" r:id="rId8"/>
    <p:sldId id="259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19" autoAdjust="0"/>
  </p:normalViewPr>
  <p:slideViewPr>
    <p:cSldViewPr snapToGrid="0">
      <p:cViewPr varScale="1">
        <p:scale>
          <a:sx n="77" d="100"/>
          <a:sy n="77" d="100"/>
        </p:scale>
        <p:origin x="72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7/21/2020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7/21/2020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7/21/2020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7/21/2020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7/21/2020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7/21/2020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7/21/2020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7/21/2020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7/21/2020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7/21/2020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7/21/2020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28">
            <a:extLst>
              <a:ext uri="{FF2B5EF4-FFF2-40B4-BE49-F238E27FC236}">
                <a16:creationId xmlns:a16="http://schemas.microsoft.com/office/drawing/2014/main" id="{0AF4F2BA-3C03-4E2C-8ABC-0949B61B3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airs, hand rail, and abstract object along the wall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10" b="37311"/>
          <a:stretch/>
        </p:blipFill>
        <p:spPr>
          <a:xfrm>
            <a:off x="-1" y="10"/>
            <a:ext cx="12188826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4202" y="758952"/>
            <a:ext cx="5701477" cy="3566160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ARCHITECTURE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4201" y="4645152"/>
            <a:ext cx="5704249" cy="1143000"/>
          </a:xfrm>
        </p:spPr>
        <p:txBody>
          <a:bodyPr>
            <a:normAutofit/>
          </a:bodyPr>
          <a:lstStyle/>
          <a:p>
            <a:r>
              <a:rPr lang="en-US" dirty="0"/>
              <a:t>OF INSTAGRAM</a:t>
            </a:r>
          </a:p>
        </p:txBody>
      </p:sp>
      <p:sp>
        <p:nvSpPr>
          <p:cNvPr id="49" name="Rectangle 30">
            <a:extLst>
              <a:ext uri="{FF2B5EF4-FFF2-40B4-BE49-F238E27FC236}">
                <a16:creationId xmlns:a16="http://schemas.microsoft.com/office/drawing/2014/main" id="{25FBD20C-DCED-4E97-9C65-AA32D674C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5536"/>
            <a:ext cx="4653435" cy="454692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drawing of a face&#10;&#10;Description automatically generated">
            <a:extLst>
              <a:ext uri="{FF2B5EF4-FFF2-40B4-BE49-F238E27FC236}">
                <a16:creationId xmlns:a16="http://schemas.microsoft.com/office/drawing/2014/main" id="{2C12D33E-6694-4D0C-8293-F6EFB1D906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9" r="-1" b="3640"/>
          <a:stretch/>
        </p:blipFill>
        <p:spPr>
          <a:xfrm>
            <a:off x="0" y="1321308"/>
            <a:ext cx="4489703" cy="4215384"/>
          </a:xfrm>
          <a:prstGeom prst="rect">
            <a:avLst/>
          </a:prstGeom>
        </p:spPr>
      </p:pic>
      <p:cxnSp>
        <p:nvCxnSpPr>
          <p:cNvPr id="50" name="Straight Connector 32">
            <a:extLst>
              <a:ext uri="{FF2B5EF4-FFF2-40B4-BE49-F238E27FC236}">
                <a16:creationId xmlns:a16="http://schemas.microsoft.com/office/drawing/2014/main" id="{A07787ED-5EDC-4C54-AD87-55B60D0FE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25037" y="4474741"/>
            <a:ext cx="555814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B40A8CA7-7D5A-43B0-A1A0-B558ECA9E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8CB54FC-0B2A-4107-9A70-958B90B7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30ED7-BC16-40EA-A1C0-AC47788DF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IN" dirty="0"/>
              <a:t>RELIABILITY &amp; REDUNDANCY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294C5694-236D-4E14-B001-2A6089055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92" y="2220334"/>
            <a:ext cx="5115347" cy="209729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55A9B5-1710-4B19-B0F1-CDFDD4ED5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14044" y="2246569"/>
            <a:ext cx="4572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4292822-DE53-42B5-95D5-A0AC353FC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407436"/>
            <a:ext cx="5127172" cy="3461658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Multiple duplicates of services can be made to run, so that if any of the services goes down the remaining services can be active and running</a:t>
            </a:r>
          </a:p>
          <a:p>
            <a:pPr lvl="1"/>
            <a:r>
              <a:rPr lang="en-US" dirty="0"/>
              <a:t>There by creating a backup as well as single point failure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A76026-5689-4584-8D93-D71D739E6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24643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F3E735-91CD-4C0B-B154-D67F68407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en-IN" sz="3700">
                <a:solidFill>
                  <a:srgbClr val="FFFFFF"/>
                </a:solidFill>
              </a:rPr>
              <a:t>NEWSFEED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9CF3F-D51A-496A-9840-D1FD43F19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605896"/>
            <a:ext cx="5923721" cy="5646208"/>
          </a:xfrm>
        </p:spPr>
        <p:txBody>
          <a:bodyPr anchor="ctr">
            <a:normAutofit/>
          </a:bodyPr>
          <a:lstStyle/>
          <a:p>
            <a:pPr lvl="1"/>
            <a:r>
              <a:rPr lang="en-IN" sz="2400" dirty="0"/>
              <a:t>Minimum No of followers for a user is 0 followers</a:t>
            </a:r>
          </a:p>
          <a:p>
            <a:pPr lvl="1"/>
            <a:r>
              <a:rPr lang="en-IN" sz="2400" dirty="0"/>
              <a:t>Maximum no of followers for a user right now is for Ronaldo which is </a:t>
            </a:r>
            <a:r>
              <a:rPr lang="en-IN" sz="2400" dirty="0" err="1"/>
              <a:t>approx</a:t>
            </a:r>
            <a:r>
              <a:rPr lang="en-IN" sz="2400" dirty="0"/>
              <a:t> around 219mn and growing</a:t>
            </a:r>
          </a:p>
          <a:p>
            <a:pPr lvl="1"/>
            <a:r>
              <a:rPr lang="en-IN" sz="2400" dirty="0"/>
              <a:t>So based on the activity of the followers these feeds are generated</a:t>
            </a:r>
          </a:p>
          <a:p>
            <a:pPr lvl="1"/>
            <a:endParaRPr lang="en-IN" sz="2400" dirty="0"/>
          </a:p>
          <a:p>
            <a:pPr marL="201168" lvl="1" indent="0">
              <a:buNone/>
            </a:pPr>
            <a:r>
              <a:rPr lang="en-IN" sz="2400" dirty="0"/>
              <a:t>OPTIMIZING THE FEEDS:</a:t>
            </a:r>
          </a:p>
          <a:p>
            <a:pPr lvl="1"/>
            <a:r>
              <a:rPr lang="en-IN" sz="2400" dirty="0"/>
              <a:t>Pre- calculate the feeds(delay in generating the media for the followers)</a:t>
            </a:r>
          </a:p>
          <a:p>
            <a:pPr lvl="1"/>
            <a:r>
              <a:rPr lang="en-IN" sz="2400" dirty="0"/>
              <a:t>Batch Processing</a:t>
            </a:r>
          </a:p>
          <a:p>
            <a:pPr lvl="1"/>
            <a:r>
              <a:rPr lang="en-IN" sz="2400" dirty="0"/>
              <a:t>Use of cache</a:t>
            </a:r>
          </a:p>
        </p:txBody>
      </p:sp>
    </p:spTree>
    <p:extLst>
      <p:ext uri="{BB962C8B-B14F-4D97-AF65-F5344CB8AC3E}">
        <p14:creationId xmlns:p14="http://schemas.microsoft.com/office/powerpoint/2010/main" val="39811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7940CE-C08F-40A0-90D6-614DB7509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en-IN" sz="4400">
                <a:solidFill>
                  <a:srgbClr val="FFFFFF"/>
                </a:solidFill>
              </a:rPr>
              <a:t>DATA SHARDING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3E989-BEF9-4ACB-833E-25576D8B2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605896"/>
            <a:ext cx="5923721" cy="5646208"/>
          </a:xfrm>
        </p:spPr>
        <p:txBody>
          <a:bodyPr anchor="ctr">
            <a:normAutofit/>
          </a:bodyPr>
          <a:lstStyle/>
          <a:p>
            <a:pPr lvl="1"/>
            <a:r>
              <a:rPr lang="en-IN" sz="2400" dirty="0"/>
              <a:t>PARTITION BASED ON USERID: Having unique USERID and storing all the photos inside this UNIQUE id can create a problem when any of the services of the DB goes down, then the data of that particular USER will completely be down</a:t>
            </a:r>
          </a:p>
          <a:p>
            <a:pPr lvl="1"/>
            <a:r>
              <a:rPr lang="en-IN" sz="2400" dirty="0"/>
              <a:t>PARTITION BASED ON PHOTOID: Having unique </a:t>
            </a:r>
            <a:r>
              <a:rPr lang="en-IN" sz="2400" dirty="0" err="1"/>
              <a:t>photoid</a:t>
            </a:r>
            <a:r>
              <a:rPr lang="en-IN" sz="2400" dirty="0"/>
              <a:t> instead of </a:t>
            </a:r>
            <a:r>
              <a:rPr lang="en-IN" sz="2400" dirty="0" err="1"/>
              <a:t>userid</a:t>
            </a:r>
            <a:r>
              <a:rPr lang="en-IN" sz="2400" dirty="0"/>
              <a:t> can solve the above problem</a:t>
            </a:r>
          </a:p>
        </p:txBody>
      </p:sp>
    </p:spTree>
    <p:extLst>
      <p:ext uri="{BB962C8B-B14F-4D97-AF65-F5344CB8AC3E}">
        <p14:creationId xmlns:p14="http://schemas.microsoft.com/office/powerpoint/2010/main" val="1278270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1" y="643467"/>
            <a:ext cx="6255026" cy="5054008"/>
          </a:xfrm>
        </p:spPr>
        <p:txBody>
          <a:bodyPr anchor="ctr">
            <a:normAutofit/>
          </a:bodyPr>
          <a:lstStyle/>
          <a:p>
            <a:pPr lvl="0" algn="r"/>
            <a:r>
              <a:rPr lang="en-US" sz="4400" i="1" dirty="0"/>
              <a:t>UPLOAD PHOTOS</a:t>
            </a:r>
            <a:br>
              <a:rPr lang="en-US" sz="4400" i="1" dirty="0"/>
            </a:br>
            <a:r>
              <a:rPr lang="en-US" sz="4400" i="1" dirty="0"/>
              <a:t>VIEW UPLOADED PHOTO</a:t>
            </a:r>
            <a:br>
              <a:rPr lang="en-US" sz="4400" i="1" dirty="0"/>
            </a:br>
            <a:r>
              <a:rPr lang="en-US" sz="4400" i="1" dirty="0"/>
              <a:t>FOLLOW USERS</a:t>
            </a:r>
            <a:br>
              <a:rPr lang="en-US" sz="4400" i="1" dirty="0"/>
            </a:br>
            <a:r>
              <a:rPr lang="en-US" sz="4400" i="1" dirty="0"/>
              <a:t>VIEW FEEDS</a:t>
            </a:r>
            <a:br>
              <a:rPr lang="en-US" sz="4400" i="1" dirty="0"/>
            </a:br>
            <a:r>
              <a:rPr lang="en-US" sz="4400" i="1" dirty="0"/>
              <a:t>LIKE AND COMMENT ON PHOTOS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0995" y="643467"/>
            <a:ext cx="3341488" cy="5054008"/>
          </a:xfrm>
        </p:spPr>
        <p:txBody>
          <a:bodyPr anchor="ctr">
            <a:normAutofit/>
          </a:bodyPr>
          <a:lstStyle/>
          <a:p>
            <a:r>
              <a:rPr lang="en-US" dirty="0"/>
              <a:t>GENERAL FEATURES OF INSTAGRAM FOR THE USERS: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B624C8D3-B9AD-4F4F-8554-4EAF3724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24FE03-A854-4B25-9310-1E460427F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en-IN" sz="4400">
                <a:solidFill>
                  <a:srgbClr val="FFFFFF"/>
                </a:solidFill>
              </a:rPr>
              <a:t>PER DAY USERS: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EE7BC-7C2D-47A2-A5FA-73DBE9AB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605896"/>
            <a:ext cx="5923721" cy="5646208"/>
          </a:xfrm>
        </p:spPr>
        <p:txBody>
          <a:bodyPr anchor="ctr">
            <a:normAutofit/>
          </a:bodyPr>
          <a:lstStyle/>
          <a:p>
            <a:r>
              <a:rPr lang="en-IN" sz="2400" dirty="0"/>
              <a:t>On an assumption:</a:t>
            </a:r>
          </a:p>
          <a:p>
            <a:pPr lvl="1"/>
            <a:r>
              <a:rPr lang="en-IN" sz="2400" dirty="0"/>
              <a:t>1 billion active users per day</a:t>
            </a:r>
          </a:p>
          <a:p>
            <a:pPr lvl="1"/>
            <a:r>
              <a:rPr lang="en-IN" sz="2400" dirty="0"/>
              <a:t>Media size(photo) assuming it as 100kb</a:t>
            </a:r>
          </a:p>
          <a:p>
            <a:pPr lvl="1"/>
            <a:r>
              <a:rPr lang="en-IN" sz="2400" dirty="0"/>
              <a:t>So at min (1bn)/24*3600</a:t>
            </a:r>
          </a:p>
          <a:p>
            <a:pPr lvl="1"/>
            <a:r>
              <a:rPr lang="en-IN" sz="2400" dirty="0"/>
              <a:t>On an average 1160 photos per second</a:t>
            </a:r>
          </a:p>
          <a:p>
            <a:pPr marL="201168" lvl="1" indent="0">
              <a:buNone/>
            </a:pPr>
            <a:r>
              <a:rPr lang="en-IN" sz="2400" dirty="0"/>
              <a:t>SPACE REQUIRED PER DAY:</a:t>
            </a:r>
          </a:p>
          <a:p>
            <a:pPr lvl="1"/>
            <a:r>
              <a:rPr lang="en-IN" sz="2400" dirty="0"/>
              <a:t>1bn * 100gb</a:t>
            </a:r>
          </a:p>
          <a:p>
            <a:pPr lvl="1"/>
            <a:r>
              <a:rPr lang="en-IN" sz="2400" dirty="0"/>
              <a:t>And it has maintain the photos for a very long time assuming here as 10 years -&gt; then our calculation looks like this</a:t>
            </a:r>
          </a:p>
          <a:p>
            <a:pPr marL="201168" lvl="1" indent="0">
              <a:buNone/>
            </a:pPr>
            <a:r>
              <a:rPr lang="en-IN" sz="2400" dirty="0"/>
              <a:t>	1bn * 100 * 365 *10gb</a:t>
            </a:r>
          </a:p>
        </p:txBody>
      </p:sp>
    </p:spTree>
    <p:extLst>
      <p:ext uri="{BB962C8B-B14F-4D97-AF65-F5344CB8AC3E}">
        <p14:creationId xmlns:p14="http://schemas.microsoft.com/office/powerpoint/2010/main" val="3259801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51D51-EF52-4D24-A545-783C2AAA1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CAP THEOREM: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A2A38-1F17-4E6B-8D1F-2D9D08346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C: CONSISTENCY- EVENTUAL CONSISTENCY</a:t>
            </a:r>
          </a:p>
          <a:p>
            <a:r>
              <a:rPr lang="en-IN" dirty="0"/>
              <a:t>A: AVAILABILITY- AVAILABLE TO ALL</a:t>
            </a:r>
          </a:p>
          <a:p>
            <a:r>
              <a:rPr lang="en-IN" dirty="0"/>
              <a:t>P: PARTITION- WHICH MEANS SHARDING OF DATA</a:t>
            </a:r>
          </a:p>
          <a:p>
            <a:pPr lvl="1"/>
            <a:endParaRPr lang="en-IN" dirty="0"/>
          </a:p>
          <a:p>
            <a:pPr lvl="1"/>
            <a:r>
              <a:rPr lang="en-IN" dirty="0"/>
              <a:t>So Instagram opts for </a:t>
            </a:r>
            <a:r>
              <a:rPr lang="en-IN" b="1" dirty="0"/>
              <a:t>AP</a:t>
            </a:r>
            <a:r>
              <a:rPr lang="en-IN" dirty="0"/>
              <a:t> &amp; for consistency it opts for </a:t>
            </a:r>
            <a:r>
              <a:rPr lang="en-IN" b="1" dirty="0"/>
              <a:t>eventual consistency</a:t>
            </a:r>
          </a:p>
        </p:txBody>
      </p:sp>
    </p:spTree>
    <p:extLst>
      <p:ext uri="{BB962C8B-B14F-4D97-AF65-F5344CB8AC3E}">
        <p14:creationId xmlns:p14="http://schemas.microsoft.com/office/powerpoint/2010/main" val="1409670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9B4056F-1959-4627-A683-77F6C0603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BF8C38A6-E9B6-4E08-A2DF-328D6B8D03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3964" y="643538"/>
            <a:ext cx="9005172" cy="355704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8D7349B-C9FA-4FCE-A1FF-948F460A3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554906"/>
            <a:ext cx="12188952" cy="2303094"/>
          </a:xfrm>
          <a:prstGeom prst="rect">
            <a:avLst/>
          </a:prstGeom>
          <a:solidFill>
            <a:srgbClr val="4E5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AF5DC1-3080-4599-B248-38948CE8E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8" y="4905301"/>
            <a:ext cx="4988879" cy="15544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/>
              <a:t>REQUIREMENTS FOR BUILDING IT:</a:t>
            </a:r>
          </a:p>
        </p:txBody>
      </p:sp>
      <p:cxnSp>
        <p:nvCxnSpPr>
          <p:cNvPr id="25" name="Straight Connector 18">
            <a:extLst>
              <a:ext uri="{FF2B5EF4-FFF2-40B4-BE49-F238E27FC236}">
                <a16:creationId xmlns:a16="http://schemas.microsoft.com/office/drawing/2014/main" id="{55646586-8E5D-4A2B-BDA9-01CE28AC8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0770" y="5247564"/>
            <a:ext cx="0" cy="873457"/>
          </a:xfrm>
          <a:prstGeom prst="line">
            <a:avLst/>
          </a:prstGeom>
          <a:ln w="19050">
            <a:solidFill>
              <a:srgbClr val="4F6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5A443B-7083-4CE7-A3C6-24B58ECB5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64301" y="4905300"/>
            <a:ext cx="5493699" cy="1554485"/>
          </a:xfrm>
        </p:spPr>
        <p:txBody>
          <a:bodyPr vert="horz" lIns="0" tIns="45720" rIns="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/>
              <a:t>TIME PERIOD OF AVAILABILITY OF PHOTOS (MANAGEMENT OF IMAGES)</a:t>
            </a:r>
            <a:br>
              <a:rPr lang="en-US" sz="1400"/>
            </a:br>
            <a:r>
              <a:rPr lang="en-US" sz="1400"/>
              <a:t>LATENCY IN NEWS FEED</a:t>
            </a:r>
          </a:p>
          <a:p>
            <a:pPr>
              <a:lnSpc>
                <a:spcPct val="90000"/>
              </a:lnSpc>
            </a:pPr>
            <a:r>
              <a:rPr lang="en-US" sz="1400"/>
              <a:t>CONSISTENCY (WITH THE HELP OF CAP THEOREM)</a:t>
            </a:r>
          </a:p>
          <a:p>
            <a:pPr>
              <a:lnSpc>
                <a:spcPct val="90000"/>
              </a:lnSpc>
            </a:pPr>
            <a:r>
              <a:rPr lang="en-US" sz="1400"/>
              <a:t>LATENCY OF NEWFEED(BEFORE IT WAS 100ms NOW REDUCED TO 10ms)</a:t>
            </a:r>
          </a:p>
        </p:txBody>
      </p:sp>
    </p:spTree>
    <p:extLst>
      <p:ext uri="{BB962C8B-B14F-4D97-AF65-F5344CB8AC3E}">
        <p14:creationId xmlns:p14="http://schemas.microsoft.com/office/powerpoint/2010/main" val="1193773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A10BD0-535A-4F61-B777-CBEC7CED5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IN" sz="4000">
                <a:solidFill>
                  <a:srgbClr val="FFFFFF"/>
                </a:solidFill>
              </a:rPr>
              <a:t>DATABASE USED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79B206-C132-4BE0-9AAF-8B31C6CB0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VARIOUS DATABASES ARE USED FOR VARIOUS PURPOSE: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</a:rPr>
              <a:t>STORE IMAGES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</a:rPr>
              <a:t>AGGREGATE DATA(CASSANDRA)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</a:rPr>
              <a:t>STORE THE ACTIVITY</a:t>
            </a:r>
          </a:p>
        </p:txBody>
      </p:sp>
      <p:pic>
        <p:nvPicPr>
          <p:cNvPr id="5" name="Content Placeholder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5A580D4D-8985-446E-B763-9D84D72982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91" r="18459" b="1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77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9B4056F-1959-4627-A683-77F6C0603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6F7CF19-38A4-4F0D-8B6F-9C8D3DBAC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03" y="643538"/>
            <a:ext cx="10236093" cy="355704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8D7349B-C9FA-4FCE-A1FF-948F460A3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554906"/>
            <a:ext cx="12188952" cy="230309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0465C1-8367-4C9C-8C2C-B53E743D6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8" y="4905301"/>
            <a:ext cx="4988879" cy="1554485"/>
          </a:xfrm>
        </p:spPr>
        <p:txBody>
          <a:bodyPr anchor="ctr">
            <a:normAutofit/>
          </a:bodyPr>
          <a:lstStyle/>
          <a:p>
            <a:pPr algn="r"/>
            <a:r>
              <a:rPr lang="en-IN" sz="4000" dirty="0">
                <a:solidFill>
                  <a:srgbClr val="FFFFFF"/>
                </a:solidFill>
              </a:rPr>
              <a:t>DATABASE SIZE SCHEMA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646586-8E5D-4A2B-BDA9-01CE28AC8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0770" y="5247564"/>
            <a:ext cx="0" cy="87345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BC2574F-B96A-407B-8590-C153AC096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4301" y="4905300"/>
            <a:ext cx="5493699" cy="1554485"/>
          </a:xfrm>
        </p:spPr>
        <p:txBody>
          <a:bodyPr anchor="ctr">
            <a:normAutofit/>
          </a:bodyPr>
          <a:lstStyle/>
          <a:p>
            <a:pPr lvl="1"/>
            <a:r>
              <a:rPr lang="en-US" dirty="0">
                <a:solidFill>
                  <a:srgbClr val="FFFFFF"/>
                </a:solidFill>
              </a:rPr>
              <a:t>NOSQL is preferred for Instagram photos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Key Value pair can be used (Key – </a:t>
            </a:r>
            <a:r>
              <a:rPr lang="en-US" dirty="0" err="1">
                <a:solidFill>
                  <a:srgbClr val="FFFFFF"/>
                </a:solidFill>
              </a:rPr>
              <a:t>PhotoID</a:t>
            </a:r>
            <a:r>
              <a:rPr lang="en-US" dirty="0">
                <a:solidFill>
                  <a:srgbClr val="FFFFFF"/>
                </a:solidFill>
              </a:rPr>
              <a:t>, Value- Respective Object)</a:t>
            </a:r>
          </a:p>
          <a:p>
            <a:pPr lvl="1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223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0861964-D86C-4A50-8F6D-B466384A6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5F9C6E-3F89-4CA6-953B-8A2953DB8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IN" sz="4000"/>
              <a:t>COMPONENT DESIGN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35E109F-AA82-42CC-A9D3-FCDA06E66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824287"/>
            <a:ext cx="6583227" cy="2945993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4A678E-8F30-4E92-A5BF-F5D03D011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8967" y="2246569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AADA0F2-3082-4819-9F04-746A91409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407436"/>
            <a:ext cx="3690257" cy="3461658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Usually there are more read operations than write ones</a:t>
            </a:r>
          </a:p>
          <a:p>
            <a:pPr lvl="1"/>
            <a:r>
              <a:rPr lang="en-US" dirty="0"/>
              <a:t>Hence separate DBS for read and write</a:t>
            </a:r>
          </a:p>
          <a:p>
            <a:pPr lvl="1"/>
            <a:r>
              <a:rPr lang="en-US" dirty="0"/>
              <a:t>Make use of Caching while read operation is performed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2BDE551-930A-4FE1-8434-09824E324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300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9D62E-DFBC-4CB8-A0BF-B4E76E446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SEQUENTIAL DIAGRAM WHEN USER POSTS ANY MEDIA</a:t>
            </a:r>
          </a:p>
        </p:txBody>
      </p:sp>
      <p:pic>
        <p:nvPicPr>
          <p:cNvPr id="7" name="Content Placeholder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B89AEF1-7DBE-4709-B175-BCCBD4157F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963" y="2537465"/>
            <a:ext cx="10058400" cy="2902258"/>
          </a:xfrm>
        </p:spPr>
      </p:pic>
    </p:spTree>
    <p:extLst>
      <p:ext uri="{BB962C8B-B14F-4D97-AF65-F5344CB8AC3E}">
        <p14:creationId xmlns:p14="http://schemas.microsoft.com/office/powerpoint/2010/main" val="9345927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A4E875-040F-4F4E-A5A7-1188084B7F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646C36-D994-4DBD-9A53-9B2DFD8D720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47854D2-C2B1-4273-BEE8-C059778BC5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</Words>
  <Application>Microsoft Office PowerPoint</Application>
  <PresentationFormat>Widescreen</PresentationFormat>
  <Paragraphs>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Bookman Old Style</vt:lpstr>
      <vt:lpstr>Calibri</vt:lpstr>
      <vt:lpstr>Franklin Gothic Book</vt:lpstr>
      <vt:lpstr>Times New Roman</vt:lpstr>
      <vt:lpstr>1_RetrospectVTI</vt:lpstr>
      <vt:lpstr>SYSTEM ARCHITECTURE</vt:lpstr>
      <vt:lpstr>UPLOAD PHOTOS VIEW UPLOADED PHOTO FOLLOW USERS VIEW FEEDS LIKE AND COMMENT ON PHOTOS</vt:lpstr>
      <vt:lpstr>PER DAY USERS:</vt:lpstr>
      <vt:lpstr>CAP THEOREM:</vt:lpstr>
      <vt:lpstr>REQUIREMENTS FOR BUILDING IT:</vt:lpstr>
      <vt:lpstr>DATABASE USED</vt:lpstr>
      <vt:lpstr>DATABASE SIZE SCHEMA</vt:lpstr>
      <vt:lpstr>COMPONENT DESIGN</vt:lpstr>
      <vt:lpstr>SEQUENTIAL DIAGRAM WHEN USER POSTS ANY MEDIA</vt:lpstr>
      <vt:lpstr>RELIABILITY &amp; REDUNDANCY</vt:lpstr>
      <vt:lpstr>NEWSFEED GENERATION</vt:lpstr>
      <vt:lpstr>DATA SHARDING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2020-07-21T06:04:36Z</dcterms:created>
  <dcterms:modified xsi:type="dcterms:W3CDTF">2020-07-21T06:09:58Z</dcterms:modified>
</cp:coreProperties>
</file>